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78" r:id="rId2"/>
    <p:sldId id="280" r:id="rId3"/>
    <p:sldId id="282" r:id="rId4"/>
    <p:sldId id="283" r:id="rId5"/>
    <p:sldId id="256" r:id="rId6"/>
    <p:sldId id="257" r:id="rId7"/>
    <p:sldId id="258" r:id="rId8"/>
    <p:sldId id="259" r:id="rId9"/>
    <p:sldId id="260" r:id="rId10"/>
    <p:sldId id="285" r:id="rId11"/>
    <p:sldId id="279" r:id="rId12"/>
    <p:sldId id="268" r:id="rId13"/>
    <p:sldId id="269" r:id="rId14"/>
    <p:sldId id="262" r:id="rId15"/>
    <p:sldId id="263" r:id="rId16"/>
    <p:sldId id="270" r:id="rId17"/>
    <p:sldId id="271" r:id="rId18"/>
    <p:sldId id="261" r:id="rId19"/>
    <p:sldId id="286" r:id="rId20"/>
    <p:sldId id="275" r:id="rId21"/>
    <p:sldId id="264" r:id="rId22"/>
    <p:sldId id="274" r:id="rId23"/>
    <p:sldId id="276" r:id="rId24"/>
    <p:sldId id="284" r:id="rId25"/>
    <p:sldId id="277" r:id="rId26"/>
    <p:sldId id="265" r:id="rId27"/>
    <p:sldId id="272" r:id="rId28"/>
    <p:sldId id="266" r:id="rId29"/>
    <p:sldId id="267" r:id="rId30"/>
    <p:sldId id="273" r:id="rId31"/>
    <p:sldId id="287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DDC9BBA-F7E3-7448-A53D-E319CFE35E7E}">
          <p14:sldIdLst>
            <p14:sldId id="278"/>
          </p14:sldIdLst>
        </p14:section>
        <p14:section name="Normal Test" id="{E9B33051-415A-0D4C-A1B9-0439E448000C}">
          <p14:sldIdLst>
            <p14:sldId id="280"/>
            <p14:sldId id="282"/>
            <p14:sldId id="283"/>
          </p14:sldIdLst>
        </p14:section>
        <p14:section name="Intro" id="{8631968E-0C4B-CD47-BE9C-F119BA38C906}">
          <p14:sldIdLst>
            <p14:sldId id="256"/>
            <p14:sldId id="257"/>
            <p14:sldId id="258"/>
            <p14:sldId id="259"/>
            <p14:sldId id="260"/>
            <p14:sldId id="285"/>
            <p14:sldId id="279"/>
            <p14:sldId id="268"/>
            <p14:sldId id="269"/>
            <p14:sldId id="262"/>
            <p14:sldId id="263"/>
            <p14:sldId id="270"/>
            <p14:sldId id="271"/>
            <p14:sldId id="261"/>
            <p14:sldId id="286"/>
            <p14:sldId id="275"/>
            <p14:sldId id="264"/>
            <p14:sldId id="274"/>
            <p14:sldId id="276"/>
            <p14:sldId id="284"/>
          </p14:sldIdLst>
        </p14:section>
        <p14:section name="Moments" id="{5C77F001-1CA3-B24A-B346-B112999DD606}">
          <p14:sldIdLst>
            <p14:sldId id="277"/>
            <p14:sldId id="265"/>
            <p14:sldId id="272"/>
            <p14:sldId id="266"/>
            <p14:sldId id="267"/>
            <p14:sldId id="273"/>
            <p14:sldId id="28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440"/>
    <p:restoredTop sz="96327"/>
  </p:normalViewPr>
  <p:slideViewPr>
    <p:cSldViewPr snapToGrid="0" snapToObjects="1">
      <p:cViewPr varScale="1">
        <p:scale>
          <a:sx n="153" d="100"/>
          <a:sy n="153" d="100"/>
        </p:scale>
        <p:origin x="200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C5C9D-CE40-9D43-8CB6-0508AEBBF8E7}" type="datetimeFigureOut">
              <a:rPr lang="en-US" smtClean="0"/>
              <a:t>9/28/25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0B6EEE14-4CC4-2A4D-87EE-03B1AAF8EDD4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71256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C5C9D-CE40-9D43-8CB6-0508AEBBF8E7}" type="datetimeFigureOut">
              <a:rPr lang="en-US" smtClean="0"/>
              <a:t>9/28/25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EEE14-4CC4-2A4D-87EE-03B1AAF8EDD4}" type="slidenum">
              <a:rPr lang="en-US" smtClean="0"/>
              <a:t>‹#›</a:t>
            </a:fld>
            <a:endParaRPr 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50038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C5C9D-CE40-9D43-8CB6-0508AEBBF8E7}" type="datetimeFigureOut">
              <a:rPr lang="en-US" smtClean="0"/>
              <a:t>9/28/25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EEE14-4CC4-2A4D-87EE-03B1AAF8EDD4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38474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C5C9D-CE40-9D43-8CB6-0508AEBBF8E7}" type="datetimeFigureOut">
              <a:rPr lang="en-US" smtClean="0"/>
              <a:t>9/28/25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EEE14-4CC4-2A4D-87EE-03B1AAF8EDD4}" type="slidenum">
              <a:rPr lang="en-US" smtClean="0"/>
              <a:t>‹#›</a:t>
            </a:fld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99970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C5C9D-CE40-9D43-8CB6-0508AEBBF8E7}" type="datetimeFigureOut">
              <a:rPr lang="en-US" smtClean="0"/>
              <a:t>9/28/25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EEE14-4CC4-2A4D-87EE-03B1AAF8EDD4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19354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C5C9D-CE40-9D43-8CB6-0508AEBBF8E7}" type="datetimeFigureOut">
              <a:rPr lang="en-US" smtClean="0"/>
              <a:t>9/28/25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EEE14-4CC4-2A4D-87EE-03B1AAF8EDD4}" type="slidenum">
              <a:rPr lang="en-US" smtClean="0"/>
              <a:t>‹#›</a:t>
            </a:fld>
            <a:endParaRPr 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40707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C5C9D-CE40-9D43-8CB6-0508AEBBF8E7}" type="datetimeFigureOut">
              <a:rPr lang="en-US" smtClean="0"/>
              <a:t>9/28/25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EEE14-4CC4-2A4D-87EE-03B1AAF8EDD4}" type="slidenum">
              <a:rPr lang="en-US" smtClean="0"/>
              <a:t>‹#›</a:t>
            </a:fld>
            <a:endParaRPr 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92199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C5C9D-CE40-9D43-8CB6-0508AEBBF8E7}" type="datetimeFigureOut">
              <a:rPr lang="en-US" smtClean="0"/>
              <a:t>9/28/25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EEE14-4CC4-2A4D-87EE-03B1AAF8EDD4}" type="slidenum">
              <a:rPr lang="en-US" smtClean="0"/>
              <a:t>‹#›</a:t>
            </a:fld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30762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C5C9D-CE40-9D43-8CB6-0508AEBBF8E7}" type="datetimeFigureOut">
              <a:rPr lang="en-US" smtClean="0"/>
              <a:t>9/28/25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EEE14-4CC4-2A4D-87EE-03B1AAF8ED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9624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C5C9D-CE40-9D43-8CB6-0508AEBBF8E7}" type="datetimeFigureOut">
              <a:rPr lang="en-US" smtClean="0"/>
              <a:t>9/28/25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EEE14-4CC4-2A4D-87EE-03B1AAF8EDD4}" type="slidenum">
              <a:rPr lang="en-US" smtClean="0"/>
              <a:t>‹#›</a:t>
            </a:fld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39961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9E3C5C9D-CE40-9D43-8CB6-0508AEBBF8E7}" type="datetimeFigureOut">
              <a:rPr lang="en-US" smtClean="0"/>
              <a:t>9/28/25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EEE14-4CC4-2A4D-87EE-03B1AAF8EDD4}" type="slidenum">
              <a:rPr lang="en-US" smtClean="0"/>
              <a:t>‹#›</a:t>
            </a:fld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32548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3C5C9D-CE40-9D43-8CB6-0508AEBBF8E7}" type="datetimeFigureOut">
              <a:rPr lang="en-US" smtClean="0"/>
              <a:t>9/28/25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0B6EEE14-4CC4-2A4D-87EE-03B1AAF8EDD4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75112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633EDF-08A9-31A1-21CA-91093E0DC8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723969-047D-BB9D-4971-CE0E6E99CB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1928192"/>
            <a:ext cx="9603275" cy="4214192"/>
          </a:xfrm>
        </p:spPr>
        <p:txBody>
          <a:bodyPr>
            <a:normAutofit/>
          </a:bodyPr>
          <a:lstStyle/>
          <a:p>
            <a:r>
              <a:rPr lang="en-US" dirty="0"/>
              <a:t>PDF and Kernel Density Estimation (chapter 6, workbook 10) :</a:t>
            </a:r>
          </a:p>
          <a:p>
            <a:pPr lvl="1"/>
            <a:r>
              <a:rPr lang="en-US" dirty="0"/>
              <a:t>Smooth histograms!</a:t>
            </a:r>
          </a:p>
          <a:p>
            <a:pPr lvl="1"/>
            <a:r>
              <a:rPr lang="en-US" dirty="0"/>
              <a:t>Some calculus (no calculations) background theory. </a:t>
            </a:r>
          </a:p>
          <a:p>
            <a:pPr lvl="1"/>
            <a:r>
              <a:rPr lang="en-US" dirty="0"/>
              <a:t>Lots of </a:t>
            </a:r>
            <a:r>
              <a:rPr lang="en-US" dirty="0" err="1"/>
              <a:t>rambing</a:t>
            </a:r>
            <a:r>
              <a:rPr lang="en-US" dirty="0"/>
              <a:t> – the key bits are relationships between charts, distributions, and usages. </a:t>
            </a:r>
          </a:p>
          <a:p>
            <a:r>
              <a:rPr lang="en-US" dirty="0"/>
              <a:t>Manipulating and analyzing one value at a time should be OK after this. </a:t>
            </a:r>
          </a:p>
          <a:p>
            <a:pPr lvl="1"/>
            <a:r>
              <a:rPr lang="en-US" dirty="0"/>
              <a:t>Load data, subset, compare, calculate stats, match dist., use analytical </a:t>
            </a:r>
            <a:r>
              <a:rPr lang="en-US" dirty="0" err="1"/>
              <a:t>dist</a:t>
            </a:r>
            <a:r>
              <a:rPr lang="en-US" dirty="0"/>
              <a:t>, graph. </a:t>
            </a:r>
          </a:p>
          <a:p>
            <a:r>
              <a:rPr lang="en-US" dirty="0"/>
              <a:t>Future:</a:t>
            </a:r>
          </a:p>
          <a:p>
            <a:pPr lvl="1"/>
            <a:r>
              <a:rPr lang="en-US" dirty="0"/>
              <a:t>Next we’ll start on looking at multiple variables – correlation. </a:t>
            </a:r>
          </a:p>
        </p:txBody>
      </p:sp>
    </p:spTree>
    <p:extLst>
      <p:ext uri="{BB962C8B-B14F-4D97-AF65-F5344CB8AC3E}">
        <p14:creationId xmlns:p14="http://schemas.microsoft.com/office/powerpoint/2010/main" val="24677119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0D23D5-0B39-5B31-94BE-84BF6DF75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PDF Sans Adobe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E270FF-C672-DD0F-56F9-47F972F3D1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84775" y="2015732"/>
            <a:ext cx="3670080" cy="3450613"/>
          </a:xfrm>
        </p:spPr>
        <p:txBody>
          <a:bodyPr/>
          <a:lstStyle/>
          <a:p>
            <a:r>
              <a:rPr lang="en-US" dirty="0"/>
              <a:t>The PDF is the ‘smooth’ visualization of the distribution. </a:t>
            </a:r>
          </a:p>
          <a:p>
            <a:r>
              <a:rPr lang="en-US" dirty="0"/>
              <a:t>Analytical not empirical. </a:t>
            </a:r>
          </a:p>
          <a:p>
            <a:r>
              <a:rPr lang="en-US" dirty="0"/>
              <a:t>Defined by a formula. </a:t>
            </a:r>
          </a:p>
          <a:p>
            <a:pPr lvl="1"/>
            <a:r>
              <a:rPr lang="en-US" dirty="0"/>
              <a:t>Even if we don’t have it handy. </a:t>
            </a:r>
          </a:p>
          <a:p>
            <a:endParaRPr lang="en-US" dirty="0"/>
          </a:p>
        </p:txBody>
      </p:sp>
      <p:pic>
        <p:nvPicPr>
          <p:cNvPr id="4098" name="Picture 2" descr="Probability Density Function">
            <a:extLst>
              <a:ext uri="{FF2B5EF4-FFF2-40B4-BE49-F238E27FC236}">
                <a16:creationId xmlns:a16="http://schemas.microsoft.com/office/drawing/2014/main" id="{2D6ADF91-E534-6DCE-0148-078AE71442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57" r="17357"/>
          <a:stretch>
            <a:fillRect/>
          </a:stretch>
        </p:blipFill>
        <p:spPr bwMode="auto">
          <a:xfrm>
            <a:off x="367748" y="2015732"/>
            <a:ext cx="6828182" cy="444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4043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51DD10-ED87-5360-C478-666053EBE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Math!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7FB344-82F7-AFF2-8DB9-37D0E63E10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3365" y="1853754"/>
            <a:ext cx="9971489" cy="4318446"/>
          </a:xfrm>
        </p:spPr>
        <p:txBody>
          <a:bodyPr>
            <a:normAutofit/>
          </a:bodyPr>
          <a:lstStyle/>
          <a:p>
            <a:r>
              <a:rPr lang="en-US" dirty="0"/>
              <a:t>If you know some calculus, we can explain the relationship in more depth. </a:t>
            </a:r>
          </a:p>
          <a:p>
            <a:r>
              <a:rPr lang="en-US" dirty="0"/>
              <a:t>If you don’t know any calculus, this isn’t something you need to do, it helps understanding. </a:t>
            </a:r>
          </a:p>
          <a:p>
            <a:pPr lvl="1"/>
            <a:r>
              <a:rPr lang="en-US" dirty="0"/>
              <a:t>Derivative – the slope (rate of change) at a specific point on a curve. </a:t>
            </a:r>
          </a:p>
          <a:p>
            <a:pPr lvl="1"/>
            <a:r>
              <a:rPr lang="en-US" dirty="0"/>
              <a:t>Integral – the area (accumulated total) under a curve. </a:t>
            </a:r>
          </a:p>
          <a:p>
            <a:r>
              <a:rPr lang="en-US" dirty="0"/>
              <a:t>Looking at a point on a cumulative graph tells us what has accumulated up to that point on a distribution graph. </a:t>
            </a:r>
          </a:p>
          <a:p>
            <a:r>
              <a:rPr lang="en-US" dirty="0"/>
              <a:t>Looking at the slope on a cumulative graph tells us the value at that point on a dist. Graph. </a:t>
            </a:r>
          </a:p>
          <a:p>
            <a:r>
              <a:rPr lang="en-US" dirty="0"/>
              <a:t>Looking at a point on a distribution graph tells us the slope on a cumulative graph. </a:t>
            </a:r>
          </a:p>
          <a:p>
            <a:r>
              <a:rPr lang="en-US" dirty="0"/>
              <a:t>Looking at the area under a distribution graph tells us the point on a cumulative graph. </a:t>
            </a:r>
          </a:p>
        </p:txBody>
      </p:sp>
    </p:spTree>
    <p:extLst>
      <p:ext uri="{BB962C8B-B14F-4D97-AF65-F5344CB8AC3E}">
        <p14:creationId xmlns:p14="http://schemas.microsoft.com/office/powerpoint/2010/main" val="25384150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35C3D674-3D59-4E93-80CA-0C0A9095E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C884B8F8-FDC9-498B-9960-5D7260AFCB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417737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5C8D12A6-EA01-F24F-8751-1854713B7F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80" y="804520"/>
            <a:ext cx="4176511" cy="1049235"/>
          </a:xfrm>
        </p:spPr>
        <p:txBody>
          <a:bodyPr>
            <a:normAutofit/>
          </a:bodyPr>
          <a:lstStyle/>
          <a:p>
            <a:r>
              <a:rPr lang="en-US" dirty="0"/>
              <a:t>Derivative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EF2A81E1-BCBE-426B-8C09-33274E6940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AA3C49-D66A-F64C-AF07-1546810E8F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2330" y="2015732"/>
            <a:ext cx="4371463" cy="4037746"/>
          </a:xfrm>
        </p:spPr>
        <p:txBody>
          <a:bodyPr>
            <a:normAutofit/>
          </a:bodyPr>
          <a:lstStyle/>
          <a:p>
            <a:r>
              <a:rPr lang="en-US" dirty="0"/>
              <a:t>The derivative of a function is its slope – or how much it changes over that time period.</a:t>
            </a:r>
          </a:p>
          <a:p>
            <a:r>
              <a:rPr lang="en-US" dirty="0"/>
              <a:t>E.g. the “slope” of an </a:t>
            </a:r>
            <a:r>
              <a:rPr lang="en-US" dirty="0" err="1"/>
              <a:t>emperical</a:t>
            </a:r>
            <a:r>
              <a:rPr lang="en-US" dirty="0"/>
              <a:t> </a:t>
            </a:r>
            <a:r>
              <a:rPr lang="en-US" dirty="0" err="1"/>
              <a:t>cdf</a:t>
            </a:r>
            <a:r>
              <a:rPr lang="en-US" dirty="0"/>
              <a:t> is the distance in height from one bin to the next.</a:t>
            </a:r>
          </a:p>
          <a:p>
            <a:r>
              <a:rPr lang="en-US" dirty="0"/>
              <a:t>How quickly the </a:t>
            </a:r>
            <a:r>
              <a:rPr lang="en-US" dirty="0" err="1"/>
              <a:t>cdf</a:t>
            </a:r>
            <a:r>
              <a:rPr lang="en-US" dirty="0"/>
              <a:t> is “going up”, the higher the value at the histogram is at that point. </a:t>
            </a:r>
          </a:p>
        </p:txBody>
      </p:sp>
      <p:pic>
        <p:nvPicPr>
          <p:cNvPr id="6146" name="Picture 2" descr="Differentiation (AS 3.6) 91578 - BcMaths">
            <a:extLst>
              <a:ext uri="{FF2B5EF4-FFF2-40B4-BE49-F238E27FC236}">
                <a16:creationId xmlns:a16="http://schemas.microsoft.com/office/drawing/2014/main" id="{B9EEC20B-55F0-9B4C-80DC-8D2F49C0E6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08855" y="611250"/>
            <a:ext cx="5430063" cy="5188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39D1DDD4-5BB3-45BA-B9B3-06B62299AD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A24DAE64-2302-42EA-8239-F2F0775CA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06816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35C3D674-3D59-4E93-80CA-0C0A9095E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C884B8F8-FDC9-498B-9960-5D7260AFCB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417737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50B06DB4-D0B6-394D-972F-80A44B3A8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80" y="804520"/>
            <a:ext cx="4176511" cy="1049235"/>
          </a:xfrm>
        </p:spPr>
        <p:txBody>
          <a:bodyPr>
            <a:normAutofit/>
          </a:bodyPr>
          <a:lstStyle/>
          <a:p>
            <a:r>
              <a:rPr lang="en-US" dirty="0"/>
              <a:t>Integral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EF2A81E1-BCBE-426B-8C09-33274E6940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DC6C03-BEF7-AA4F-8663-6113E029BB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81" y="2015732"/>
            <a:ext cx="4172212" cy="3450613"/>
          </a:xfrm>
        </p:spPr>
        <p:txBody>
          <a:bodyPr>
            <a:normAutofit/>
          </a:bodyPr>
          <a:lstStyle/>
          <a:p>
            <a:r>
              <a:rPr lang="en-US" dirty="0"/>
              <a:t>The integral is totaling up how much area is “under the curve” over a given interval. </a:t>
            </a:r>
          </a:p>
          <a:p>
            <a:r>
              <a:rPr lang="en-US" dirty="0"/>
              <a:t>E.g. The “total” area of a histogram bar is its height x size of the bin. </a:t>
            </a:r>
          </a:p>
          <a:p>
            <a:r>
              <a:rPr lang="en-US" dirty="0"/>
              <a:t>The total area under a PMF up to a point, is the value of the CDF at that point. </a:t>
            </a:r>
          </a:p>
        </p:txBody>
      </p:sp>
      <p:pic>
        <p:nvPicPr>
          <p:cNvPr id="7170" name="Picture 2" descr="15.4: Green&amp;#39;s Theorem - Mathematics LibreTexts">
            <a:extLst>
              <a:ext uri="{FF2B5EF4-FFF2-40B4-BE49-F238E27FC236}">
                <a16:creationId xmlns:a16="http://schemas.microsoft.com/office/drawing/2014/main" id="{17574D7B-793C-C043-801D-E9C75F3BC6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4411" y="1635430"/>
            <a:ext cx="4960442" cy="3001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39D1DDD4-5BB3-45BA-B9B3-06B62299AD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A24DAE64-2302-42EA-8239-F2F0775CA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40275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D897A7-EC09-1545-9027-377ACEDD5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Relationships between Graphs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3CEF56-0DE7-0348-81D1-3DADD0000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4037749"/>
          </a:xfrm>
        </p:spPr>
        <p:txBody>
          <a:bodyPr>
            <a:normAutofit/>
          </a:bodyPr>
          <a:lstStyle/>
          <a:p>
            <a:r>
              <a:rPr lang="en-US" dirty="0"/>
              <a:t>The empirical </a:t>
            </a:r>
            <a:r>
              <a:rPr lang="en-US" dirty="0" err="1"/>
              <a:t>cdf</a:t>
            </a:r>
            <a:r>
              <a:rPr lang="en-US" dirty="0"/>
              <a:t> ”goes up” by the count at that point in a histogram.</a:t>
            </a:r>
          </a:p>
          <a:p>
            <a:r>
              <a:rPr lang="en-US" dirty="0"/>
              <a:t>The histogram/</a:t>
            </a:r>
            <a:r>
              <a:rPr lang="en-US" dirty="0" err="1"/>
              <a:t>pmf</a:t>
            </a:r>
            <a:r>
              <a:rPr lang="en-US" dirty="0"/>
              <a:t> height at a point is defined by how much the </a:t>
            </a:r>
            <a:r>
              <a:rPr lang="en-US" dirty="0" err="1"/>
              <a:t>cdf</a:t>
            </a:r>
            <a:r>
              <a:rPr lang="en-US" dirty="0"/>
              <a:t> “jumps”. </a:t>
            </a:r>
          </a:p>
          <a:p>
            <a:endParaRPr lang="en-US" dirty="0"/>
          </a:p>
          <a:p>
            <a:r>
              <a:rPr lang="en-US" dirty="0"/>
              <a:t>The pdf height at a point is defined by the slope of the </a:t>
            </a:r>
            <a:r>
              <a:rPr lang="en-US" dirty="0" err="1"/>
              <a:t>cdf</a:t>
            </a:r>
            <a:r>
              <a:rPr lang="en-US" dirty="0"/>
              <a:t> (derivative)</a:t>
            </a:r>
          </a:p>
          <a:p>
            <a:r>
              <a:rPr lang="en-US" dirty="0"/>
              <a:t>The analytical </a:t>
            </a:r>
            <a:r>
              <a:rPr lang="en-US" dirty="0" err="1"/>
              <a:t>cdf</a:t>
            </a:r>
            <a:r>
              <a:rPr lang="en-US" dirty="0"/>
              <a:t> “goes up” by the amount at a point (integration).</a:t>
            </a:r>
          </a:p>
          <a:p>
            <a:pPr lvl="1"/>
            <a:r>
              <a:rPr lang="en-US" dirty="0"/>
              <a:t>Note: integration doesn’t work at a ‘point’, you need a range. This is why we get the density – probability per X. </a:t>
            </a:r>
          </a:p>
          <a:p>
            <a:pPr lvl="1"/>
            <a:r>
              <a:rPr lang="en-US" dirty="0"/>
              <a:t>E.g. With a PMF/Hist we are getting the same thing without thinking - the ”bins” are the translation from density to probability. </a:t>
            </a:r>
          </a:p>
        </p:txBody>
      </p:sp>
    </p:spTree>
    <p:extLst>
      <p:ext uri="{BB962C8B-B14F-4D97-AF65-F5344CB8AC3E}">
        <p14:creationId xmlns:p14="http://schemas.microsoft.com/office/powerpoint/2010/main" val="37803198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88056-1D11-9240-807B-5FB9C9940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ADB346-6A96-6946-AB1F-911596D336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 descr="Graphing Motion Summary - Lessons - Blendspace">
            <a:extLst>
              <a:ext uri="{FF2B5EF4-FFF2-40B4-BE49-F238E27FC236}">
                <a16:creationId xmlns:a16="http://schemas.microsoft.com/office/drawing/2014/main" id="{DF13E19B-B90A-AD41-BBAA-BCDB8EFFC6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0813" y="0"/>
            <a:ext cx="93503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30205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4D01B-C54E-DD4E-B2DB-9EEAD19AD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Derivative: CDF to PMF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73381A-9DB1-E440-8D8C-C2EC70EF4F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0B6BCF-33E5-8D4A-932D-7ABEC360D1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74053"/>
            <a:ext cx="12192000" cy="3861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0545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9E39C9-9E6A-6440-A074-BA4DEFB9F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Integral: PMF to CDF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B447CF-A3B2-DE45-AC02-8887192090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194E01-60E8-854A-A155-C758576C08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49318"/>
            <a:ext cx="12192000" cy="3810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6907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8C58DD-DEB3-784B-9504-94143480C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Relationships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CAAFDD-5F2A-EE44-A548-0F38833CD9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 descr="Probability density functions">
            <a:extLst>
              <a:ext uri="{FF2B5EF4-FFF2-40B4-BE49-F238E27FC236}">
                <a16:creationId xmlns:a16="http://schemas.microsoft.com/office/drawing/2014/main" id="{2DCD9D98-8B77-EB47-A9B3-C0380D5253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4843" y="2044992"/>
            <a:ext cx="7902313" cy="3583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16376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C6929B-F3D6-FDEF-C5B1-C99C7CDEC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Going on here???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6DBC27-DE1C-BD71-5A40-08684FB3A4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2114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0537A1-5498-80F5-A9B1-337745D67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First - Apples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E00F9C-16CD-2399-F306-88B7EBDFFE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0" y="1853754"/>
            <a:ext cx="10800855" cy="419972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Suppose I have two trees in my yard right beside each other:</a:t>
            </a:r>
          </a:p>
          <a:p>
            <a:pPr lvl="1"/>
            <a:r>
              <a:rPr lang="en-US" dirty="0"/>
              <a:t>One is a magic tree that has apple sizes that are normally distributed. </a:t>
            </a:r>
          </a:p>
          <a:p>
            <a:pPr lvl="1"/>
            <a:r>
              <a:rPr lang="en-US" dirty="0"/>
              <a:t>The other is a new tree that we hope is magic, but we don’t know. </a:t>
            </a:r>
          </a:p>
          <a:p>
            <a:r>
              <a:rPr lang="en-US" dirty="0"/>
              <a:t>I collect two samples of apples and create a histogram of both size distributions. </a:t>
            </a:r>
          </a:p>
          <a:p>
            <a:r>
              <a:rPr lang="en-US" dirty="0"/>
              <a:t>The values in the distributions will vary somewhat no matter what. </a:t>
            </a:r>
          </a:p>
          <a:p>
            <a:pPr lvl="1"/>
            <a:r>
              <a:rPr lang="en-US" dirty="0"/>
              <a:t>Apples are different sizes, no two apple buckets are exactly the same. </a:t>
            </a:r>
          </a:p>
          <a:p>
            <a:pPr lvl="1"/>
            <a:r>
              <a:rPr lang="en-US" dirty="0"/>
              <a:t>Even the ‘perfectly normal’ sample will vary from perfect somewhat – maybe we get extra big apples. </a:t>
            </a:r>
          </a:p>
          <a:p>
            <a:r>
              <a:rPr lang="en-US" dirty="0"/>
              <a:t>I hand you the apples distribution data and ask you – Did these two sets of apples come from the same tree or did the come from different trees? </a:t>
            </a:r>
          </a:p>
          <a:p>
            <a:pPr lvl="1"/>
            <a:r>
              <a:rPr lang="en-US" dirty="0"/>
              <a:t>You only know sizes, you didn’t see the apples or the picking. </a:t>
            </a:r>
          </a:p>
        </p:txBody>
      </p:sp>
      <p:pic>
        <p:nvPicPr>
          <p:cNvPr id="2052" name="Picture 4" descr="statistical significance - Interpretation of non-significant results as  &quot;trends&quot; - Cross Validated">
            <a:extLst>
              <a:ext uri="{FF2B5EF4-FFF2-40B4-BE49-F238E27FC236}">
                <a16:creationId xmlns:a16="http://schemas.microsoft.com/office/drawing/2014/main" id="{235AB07F-C5F5-FBE0-F099-00D10A7343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8400" y="50694"/>
            <a:ext cx="4673600" cy="2907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91569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8D9213-C51E-1545-BB36-8D2B0F8183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2635135"/>
            <a:ext cx="8529849" cy="575203"/>
          </a:xfrm>
        </p:spPr>
        <p:txBody>
          <a:bodyPr>
            <a:normAutofit/>
          </a:bodyPr>
          <a:lstStyle/>
          <a:p>
            <a:r>
              <a:rPr lang="en-US" dirty="0"/>
              <a:t>Density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3146CC-857F-0C4E-BE1B-D1F3C4C139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3210338"/>
            <a:ext cx="7767606" cy="2753139"/>
          </a:xfrm>
        </p:spPr>
        <p:txBody>
          <a:bodyPr>
            <a:normAutofit/>
          </a:bodyPr>
          <a:lstStyle/>
          <a:p>
            <a:r>
              <a:rPr lang="en-US" dirty="0"/>
              <a:t>A </a:t>
            </a:r>
            <a:r>
              <a:rPr lang="en-US" dirty="0" err="1"/>
              <a:t>pmf</a:t>
            </a:r>
            <a:r>
              <a:rPr lang="en-US" dirty="0"/>
              <a:t>/pdf gives us density – the likelihoods per X.</a:t>
            </a:r>
          </a:p>
          <a:p>
            <a:r>
              <a:rPr lang="en-US" dirty="0"/>
              <a:t>E.g. this one gives us probability per 2cm segment of height.</a:t>
            </a:r>
          </a:p>
          <a:p>
            <a:r>
              <a:rPr lang="en-US" dirty="0"/>
              <a:t>What if those bin sizes (segments) shrunk to virtually 0?</a:t>
            </a:r>
          </a:p>
          <a:p>
            <a:r>
              <a:rPr lang="en-US" dirty="0"/>
              <a:t>Recall – density is the percentage in that bin, or the probability of a random item from the sample being in that bin.  </a:t>
            </a:r>
          </a:p>
        </p:txBody>
      </p:sp>
      <p:pic>
        <p:nvPicPr>
          <p:cNvPr id="3074" name="Picture 2" descr="From Histograms to Kernel Density Estimation">
            <a:extLst>
              <a:ext uri="{FF2B5EF4-FFF2-40B4-BE49-F238E27FC236}">
                <a16:creationId xmlns:a16="http://schemas.microsoft.com/office/drawing/2014/main" id="{AD62DDA0-78D4-187B-4D38-AF2FF960A4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3527" y="91441"/>
            <a:ext cx="9498473" cy="2464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1056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6B3409-CF09-CB4B-AAA9-BAD03027A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Kernel Density Estimation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B741DC-37F5-C042-8681-2D97EC9504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3967625"/>
          </a:xfrm>
        </p:spPr>
        <p:txBody>
          <a:bodyPr>
            <a:normAutofit/>
          </a:bodyPr>
          <a:lstStyle/>
          <a:p>
            <a:r>
              <a:rPr lang="en-US" dirty="0"/>
              <a:t>Kernel Density Estimation is estimating the PDF. It is an approximation, like visually fitting an analytical CDF. </a:t>
            </a:r>
          </a:p>
          <a:p>
            <a:r>
              <a:rPr lang="en-US" dirty="0"/>
              <a:t>KDE can produce PDFs where there isn’t an apparent analytical match. </a:t>
            </a:r>
          </a:p>
          <a:p>
            <a:r>
              <a:rPr lang="en-US" dirty="0"/>
              <a:t>KDE can be done in an automated fashion. </a:t>
            </a:r>
          </a:p>
          <a:p>
            <a:r>
              <a:rPr lang="en-US" dirty="0"/>
              <a:t>Conceptually – what if a histogram’s bins got infinitely small. </a:t>
            </a:r>
          </a:p>
          <a:p>
            <a:r>
              <a:rPr lang="en-US" dirty="0"/>
              <a:t>KDE also has ‘smoothing’ – an attempt to generate a better approximation. </a:t>
            </a:r>
          </a:p>
          <a:p>
            <a:pPr lvl="1"/>
            <a:r>
              <a:rPr lang="en-US" dirty="0"/>
              <a:t>Correcting the histogram “gaps” that we saw with data that wasn’t binned.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96874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74936-D0CB-BB42-B4A1-843A3AAEF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C45434-6AF3-864F-950B-39F8A8DD01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visually fit models to data previously.</a:t>
            </a:r>
          </a:p>
          <a:p>
            <a:r>
              <a:rPr lang="en-US" dirty="0"/>
              <a:t>KDE allows us to choose a ‘base model’ that is close, the system will ‘fine tune’. </a:t>
            </a:r>
          </a:p>
          <a:p>
            <a:endParaRPr lang="en-US" dirty="0"/>
          </a:p>
          <a:p>
            <a:r>
              <a:rPr lang="en-US" dirty="0"/>
              <a:t>Create a function from any data! Yay. </a:t>
            </a:r>
          </a:p>
        </p:txBody>
      </p:sp>
    </p:spTree>
    <p:extLst>
      <p:ext uri="{BB962C8B-B14F-4D97-AF65-F5344CB8AC3E}">
        <p14:creationId xmlns:p14="http://schemas.microsoft.com/office/powerpoint/2010/main" val="9235212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F9B87-ED5B-2B43-B2E8-04BA90CD6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783E1B-A569-DE42-B50D-56C358CC05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F81BEB-DD28-B542-A6F7-5DD682382C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4084" y="41172"/>
            <a:ext cx="12266084" cy="6816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4482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69FFD3-84A2-E3C9-163A-27ADB4C92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KDE Fitting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61E790-78BC-A766-134F-AE38093DE5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205" y="2015732"/>
            <a:ext cx="10464650" cy="4037749"/>
          </a:xfrm>
        </p:spPr>
        <p:txBody>
          <a:bodyPr/>
          <a:lstStyle/>
          <a:p>
            <a:r>
              <a:rPr lang="en-US" dirty="0"/>
              <a:t>We can use the same concept as KDE to fit a model to data. </a:t>
            </a:r>
          </a:p>
          <a:p>
            <a:r>
              <a:rPr lang="en-US" dirty="0"/>
              <a:t>Each type of </a:t>
            </a:r>
            <a:r>
              <a:rPr lang="en-US" dirty="0" err="1"/>
              <a:t>scipy</a:t>
            </a:r>
            <a:r>
              <a:rPr lang="en-US" dirty="0"/>
              <a:t> model has a fit() function. </a:t>
            </a:r>
          </a:p>
          <a:p>
            <a:pPr lvl="1"/>
            <a:r>
              <a:rPr lang="en-US" dirty="0"/>
              <a:t>Takes in the dataset. </a:t>
            </a:r>
          </a:p>
          <a:p>
            <a:pPr lvl="1"/>
            <a:r>
              <a:rPr lang="en-US" dirty="0"/>
              <a:t>Returns the parameters. </a:t>
            </a:r>
          </a:p>
          <a:p>
            <a:r>
              <a:rPr lang="en-US" dirty="0"/>
              <a:t>This saves us a step of calculating the parameters separately.  </a:t>
            </a:r>
          </a:p>
          <a:p>
            <a:r>
              <a:rPr lang="en-US" dirty="0"/>
              <a:t>Once fitted (no matter the method) </a:t>
            </a:r>
            <a:r>
              <a:rPr lang="en-US" dirty="0" err="1"/>
              <a:t>scipy</a:t>
            </a:r>
            <a:r>
              <a:rPr lang="en-US" dirty="0"/>
              <a:t> distributions can give us values:</a:t>
            </a:r>
          </a:p>
          <a:p>
            <a:pPr lvl="1"/>
            <a:r>
              <a:rPr lang="en-US" dirty="0"/>
              <a:t>PDF – what’s the pdf value at this point. I.e. how likely is it to have a record at this value. </a:t>
            </a:r>
          </a:p>
          <a:p>
            <a:pPr lvl="1"/>
            <a:r>
              <a:rPr lang="en-US" dirty="0"/>
              <a:t>CDF – what’s the </a:t>
            </a:r>
            <a:r>
              <a:rPr lang="en-US" dirty="0" err="1"/>
              <a:t>csf</a:t>
            </a:r>
            <a:r>
              <a:rPr lang="en-US" dirty="0"/>
              <a:t> value at this point. I.e. how many values are lower than this.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DB68E6-0221-551A-9E25-160F594D0B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367854"/>
            <a:ext cx="5880100" cy="1485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E304A3C-A614-1BE1-D641-E9DB807B9B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0449" y="2143614"/>
            <a:ext cx="3995651" cy="2220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830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6106C-4534-FE16-D5F6-C11A84BC9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Take a moment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8CA963-AC42-8C35-C519-D026D74C3A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LETS TAKE A MOMENT AND LAUGH ON TSM - Tom Cruise laugh | Meme Generator">
            <a:extLst>
              <a:ext uri="{FF2B5EF4-FFF2-40B4-BE49-F238E27FC236}">
                <a16:creationId xmlns:a16="http://schemas.microsoft.com/office/drawing/2014/main" id="{7553DA1D-51F1-A1A9-9D14-2312C54A75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826"/>
          <a:stretch/>
        </p:blipFill>
        <p:spPr bwMode="auto">
          <a:xfrm>
            <a:off x="4667250" y="2197790"/>
            <a:ext cx="2857500" cy="2462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12113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9BD489-24A0-B84B-A80D-D7D0008D0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7FCFFB-419A-694F-86EB-D2BC320E9B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4037749"/>
          </a:xfrm>
        </p:spPr>
        <p:txBody>
          <a:bodyPr/>
          <a:lstStyle/>
          <a:p>
            <a:r>
              <a:rPr lang="en-US" dirty="0"/>
              <a:t>Moments can define the shape of a distribution.</a:t>
            </a:r>
          </a:p>
          <a:p>
            <a:r>
              <a:rPr lang="en-US" dirty="0"/>
              <a:t>We already use two:</a:t>
            </a:r>
          </a:p>
          <a:p>
            <a:pPr lvl="1"/>
            <a:r>
              <a:rPr lang="en-US" dirty="0"/>
              <a:t>Mean (1</a:t>
            </a:r>
            <a:r>
              <a:rPr lang="en-US" baseline="30000" dirty="0"/>
              <a:t>st</a:t>
            </a:r>
            <a:r>
              <a:rPr lang="en-US" dirty="0"/>
              <a:t> moment)</a:t>
            </a:r>
          </a:p>
          <a:p>
            <a:pPr lvl="1"/>
            <a:r>
              <a:rPr lang="en-US" dirty="0"/>
              <a:t>Variance (2</a:t>
            </a:r>
            <a:r>
              <a:rPr lang="en-US" baseline="30000" dirty="0"/>
              <a:t>nd</a:t>
            </a:r>
            <a:r>
              <a:rPr lang="en-US" dirty="0"/>
              <a:t> moment) – More frequently, the standard dev, which is the root.</a:t>
            </a:r>
          </a:p>
          <a:p>
            <a:r>
              <a:rPr lang="en-US" dirty="0"/>
              <a:t>There are two more:</a:t>
            </a:r>
          </a:p>
          <a:p>
            <a:pPr lvl="1"/>
            <a:r>
              <a:rPr lang="en-US" dirty="0"/>
              <a:t>Skew (3</a:t>
            </a:r>
            <a:r>
              <a:rPr lang="en-US" baseline="30000" dirty="0"/>
              <a:t>rd</a:t>
            </a:r>
            <a:r>
              <a:rPr lang="en-US" dirty="0"/>
              <a:t> moment)</a:t>
            </a:r>
          </a:p>
          <a:p>
            <a:pPr lvl="1"/>
            <a:r>
              <a:rPr lang="en-US" dirty="0"/>
              <a:t>Kurtosis (4</a:t>
            </a:r>
            <a:r>
              <a:rPr lang="en-US" baseline="30000" dirty="0"/>
              <a:t>th</a:t>
            </a:r>
            <a:r>
              <a:rPr lang="en-US" dirty="0"/>
              <a:t> moment)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55965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C0F2AD-C0FF-0248-AE46-2D107A250C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Moments - Why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E90512-A74E-8348-AEFF-D88A30C076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1853754"/>
            <a:ext cx="9603275" cy="4278689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There are two types of moments – pg84.</a:t>
            </a:r>
          </a:p>
          <a:p>
            <a:r>
              <a:rPr lang="en-US" dirty="0"/>
              <a:t>Raw moments and central moments. </a:t>
            </a:r>
          </a:p>
          <a:p>
            <a:pPr lvl="1"/>
            <a:r>
              <a:rPr lang="en-US" dirty="0"/>
              <a:t>Raw – the values as they are. </a:t>
            </a:r>
          </a:p>
          <a:p>
            <a:pPr lvl="1"/>
            <a:r>
              <a:rPr lang="en-US" dirty="0"/>
              <a:t>Central – normalized*, centralized around origin. </a:t>
            </a:r>
          </a:p>
          <a:p>
            <a:r>
              <a:rPr lang="en-US" dirty="0"/>
              <a:t>Effectively the expected value of our data to k power:</a:t>
            </a:r>
          </a:p>
          <a:p>
            <a:pPr lvl="1"/>
            <a:r>
              <a:rPr lang="en-US" dirty="0"/>
              <a:t>K=1 – Mean. The expected value of our data.</a:t>
            </a:r>
          </a:p>
          <a:p>
            <a:pPr lvl="1"/>
            <a:r>
              <a:rPr lang="en-US" dirty="0"/>
              <a:t>K=2 – Variance. The expected value of distance from the mean. </a:t>
            </a:r>
          </a:p>
          <a:p>
            <a:pPr lvl="1"/>
            <a:r>
              <a:rPr lang="en-US" dirty="0"/>
              <a:t>K=3 – Skew. The expected value of distance from mean cubed – keeps the sign.</a:t>
            </a:r>
          </a:p>
          <a:p>
            <a:pPr lvl="1"/>
            <a:r>
              <a:rPr lang="en-US" dirty="0"/>
              <a:t>K=4 – Kurtosis. The expected value of distance from mean ^4. </a:t>
            </a:r>
          </a:p>
          <a:p>
            <a:r>
              <a:rPr lang="en-US" dirty="0"/>
              <a:t>Key for 3 and 4 – small values have little impact, large values have a huge one!</a:t>
            </a:r>
          </a:p>
          <a:p>
            <a:r>
              <a:rPr lang="en-US" dirty="0"/>
              <a:t>*Normalization is rescaling a value so the range is standardized. Will use lots in ML. </a:t>
            </a:r>
          </a:p>
        </p:txBody>
      </p:sp>
    </p:spTree>
    <p:extLst>
      <p:ext uri="{BB962C8B-B14F-4D97-AF65-F5344CB8AC3E}">
        <p14:creationId xmlns:p14="http://schemas.microsoft.com/office/powerpoint/2010/main" val="42085936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658EF-8399-9849-B0B6-0E7B3A48FE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>
            <a:normAutofit/>
          </a:bodyPr>
          <a:lstStyle/>
          <a:p>
            <a:r>
              <a:rPr lang="en-US" dirty="0"/>
              <a:t>Skewness</a:t>
            </a:r>
          </a:p>
        </p:txBody>
      </p:sp>
      <p:pic>
        <p:nvPicPr>
          <p:cNvPr id="9218" name="Picture 2" descr="Understanding Parametric Tests, Skewness, and Kurtosis - Technical Articles">
            <a:extLst>
              <a:ext uri="{FF2B5EF4-FFF2-40B4-BE49-F238E27FC236}">
                <a16:creationId xmlns:a16="http://schemas.microsoft.com/office/drawing/2014/main" id="{108F306A-62B4-0A40-B695-338324C408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9807" y="2015734"/>
            <a:ext cx="5977027" cy="2988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FA5D77-16EC-1846-86DE-9EC333B8DF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9829" y="2015734"/>
            <a:ext cx="5457371" cy="3450613"/>
          </a:xfrm>
        </p:spPr>
        <p:txBody>
          <a:bodyPr>
            <a:normAutofit/>
          </a:bodyPr>
          <a:lstStyle/>
          <a:p>
            <a:r>
              <a:rPr lang="en-US" dirty="0"/>
              <a:t>Skewness is the 3</a:t>
            </a:r>
            <a:r>
              <a:rPr lang="en-US" baseline="30000" dirty="0"/>
              <a:t>rd</a:t>
            </a:r>
            <a:r>
              <a:rPr lang="en-US" dirty="0"/>
              <a:t> moment; it is a measure of if a curve is shifted right or left. </a:t>
            </a:r>
          </a:p>
          <a:p>
            <a:r>
              <a:rPr lang="en-US" dirty="0"/>
              <a:t>The right or left is a measure of where the mean is vs the median. </a:t>
            </a:r>
          </a:p>
          <a:p>
            <a:r>
              <a:rPr lang="en-US" dirty="0"/>
              <a:t>The ^3 keeps +/-, and counts outliers a lot. </a:t>
            </a:r>
          </a:p>
          <a:p>
            <a:r>
              <a:rPr lang="en-US" dirty="0"/>
              <a:t>We have a couple of functions to calculate skew. </a:t>
            </a:r>
          </a:p>
        </p:txBody>
      </p:sp>
    </p:spTree>
    <p:extLst>
      <p:ext uri="{BB962C8B-B14F-4D97-AF65-F5344CB8AC3E}">
        <p14:creationId xmlns:p14="http://schemas.microsoft.com/office/powerpoint/2010/main" val="14609236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35C3D674-3D59-4E93-80CA-0C0A9095E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C884B8F8-FDC9-498B-9960-5D7260AFCB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417737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FCB8FEAB-BDE0-B349-B417-8BBE3FD8CE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80" y="804520"/>
            <a:ext cx="4176511" cy="1049235"/>
          </a:xfrm>
        </p:spPr>
        <p:txBody>
          <a:bodyPr>
            <a:normAutofit/>
          </a:bodyPr>
          <a:lstStyle/>
          <a:p>
            <a:r>
              <a:rPr lang="en-US" dirty="0"/>
              <a:t>Kurtosis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EF2A81E1-BCBE-426B-8C09-33274E6940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ED5E3C-3231-E343-B1DF-5CD9630D4A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7371" y="2015732"/>
            <a:ext cx="5246422" cy="4112681"/>
          </a:xfrm>
        </p:spPr>
        <p:txBody>
          <a:bodyPr>
            <a:normAutofit fontScale="92500" lnSpcReduction="10000"/>
          </a:bodyPr>
          <a:lstStyle/>
          <a:p>
            <a:r>
              <a:rPr lang="en-US" sz="1900" dirty="0"/>
              <a:t>Kurtosis is the 4</a:t>
            </a:r>
            <a:r>
              <a:rPr lang="en-US" sz="1900" baseline="30000" dirty="0"/>
              <a:t>th</a:t>
            </a:r>
            <a:r>
              <a:rPr lang="en-US" sz="1900" dirty="0"/>
              <a:t> moment; it is a measure of how “peaky” the distribution is.</a:t>
            </a:r>
          </a:p>
          <a:p>
            <a:r>
              <a:rPr lang="en-US" sz="1900" dirty="0"/>
              <a:t>More accurately, it is a measure of ”how much tail” there is – big value, more of the distribution is in the tail. </a:t>
            </a:r>
          </a:p>
          <a:p>
            <a:r>
              <a:rPr lang="en-US" sz="1900" dirty="0"/>
              <a:t>Often expressed as excess kurtosis = </a:t>
            </a:r>
            <a:r>
              <a:rPr lang="en-US" sz="1900" dirty="0" err="1"/>
              <a:t>kurt</a:t>
            </a:r>
            <a:r>
              <a:rPr lang="en-US" sz="1900" dirty="0"/>
              <a:t> – 3.  (Normal is 3, so this is how much “extra”).</a:t>
            </a:r>
          </a:p>
          <a:p>
            <a:r>
              <a:rPr lang="en-US" sz="1900" dirty="0"/>
              <a:t>The ^4 makes the calculation extreme – big impact on outliers.</a:t>
            </a:r>
          </a:p>
          <a:p>
            <a:r>
              <a:rPr lang="en-US" sz="1900" dirty="0"/>
              <a:t>The calculations are very sketch – this is normally used as a description. There are </a:t>
            </a:r>
            <a:r>
              <a:rPr lang="en-US" sz="1900" dirty="0" err="1"/>
              <a:t>mult</a:t>
            </a:r>
            <a:r>
              <a:rPr lang="en-US" sz="1900" dirty="0"/>
              <a:t>. calculations. </a:t>
            </a:r>
          </a:p>
        </p:txBody>
      </p:sp>
      <p:pic>
        <p:nvPicPr>
          <p:cNvPr id="8194" name="Picture 2" descr="Is a kurtosis of value 0.95 mesokurtic/platykurtic/ mesokurtic? And what  can you conclude from a kurtosis of 89.2? (normal distribution kurtosis =  3) - Quora">
            <a:extLst>
              <a:ext uri="{FF2B5EF4-FFF2-40B4-BE49-F238E27FC236}">
                <a16:creationId xmlns:a16="http://schemas.microsoft.com/office/drawing/2014/main" id="{BEA0045F-E08E-D545-A42F-864F62864C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4411" y="992853"/>
            <a:ext cx="6097286" cy="3612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39D1DDD4-5BB3-45BA-B9B3-06B62299AD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A24DAE64-2302-42EA-8239-F2F0775CA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03589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14A387-6A33-988F-566E-84C2E0030E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the Normal Test Asking?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99ECDF-30A7-33F2-CEED-D6F3356B44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77957" y="1961002"/>
            <a:ext cx="10014332" cy="4092479"/>
          </a:xfrm>
        </p:spPr>
        <p:txBody>
          <a:bodyPr>
            <a:normAutofit/>
          </a:bodyPr>
          <a:lstStyle/>
          <a:p>
            <a:r>
              <a:rPr lang="en-US" dirty="0"/>
              <a:t>These two distributions are very similar, how likely is it that they came from the same tree?</a:t>
            </a:r>
          </a:p>
          <a:p>
            <a:r>
              <a:rPr lang="en-US" dirty="0"/>
              <a:t>The two distributions are very different, how likely is it they came from the same tree? </a:t>
            </a:r>
          </a:p>
          <a:p>
            <a:r>
              <a:rPr lang="en-US" dirty="0"/>
              <a:t>Given the size of the difference, what is the probability that difference came from random variation in apple sizes vs being from a totally different distribution. </a:t>
            </a:r>
          </a:p>
          <a:p>
            <a:pPr lvl="1"/>
            <a:r>
              <a:rPr lang="en-US" dirty="0"/>
              <a:t>I.e. the apples have the same source, it was just random chance that one bucket is bigger. </a:t>
            </a:r>
          </a:p>
          <a:p>
            <a:pPr lvl="1"/>
            <a:r>
              <a:rPr lang="en-US" dirty="0"/>
              <a:t>This probability is the p value – likelihood the difference is just randomness. </a:t>
            </a:r>
          </a:p>
          <a:p>
            <a:r>
              <a:rPr lang="en-US" dirty="0"/>
              <a:t>In the normality test, one bucket is normal, we verify if the other matches that. </a:t>
            </a:r>
          </a:p>
          <a:p>
            <a:pPr lvl="1"/>
            <a:r>
              <a:rPr lang="en-US" dirty="0"/>
              <a:t>Did the thing we are checking come from the same source as the known normal bucket? </a:t>
            </a:r>
          </a:p>
        </p:txBody>
      </p:sp>
    </p:spTree>
    <p:extLst>
      <p:ext uri="{BB962C8B-B14F-4D97-AF65-F5344CB8AC3E}">
        <p14:creationId xmlns:p14="http://schemas.microsoft.com/office/powerpoint/2010/main" val="15253289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B6502C-97A8-CB4C-B69F-E7AAC9A73C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Moments in Practice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61E3AE-532D-654F-A87D-8CFA5674DA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Mean and std are common – they provide info on our distribution.</a:t>
            </a:r>
          </a:p>
          <a:p>
            <a:pPr lvl="1"/>
            <a:r>
              <a:rPr lang="en-US" dirty="0"/>
              <a:t>Normal curve – provide mean and std to get the entire curve. </a:t>
            </a:r>
          </a:p>
          <a:p>
            <a:r>
              <a:rPr lang="en-US" dirty="0"/>
              <a:t>Skew and kurtosis are useful as concepts, less so as calculations.  </a:t>
            </a:r>
          </a:p>
          <a:p>
            <a:r>
              <a:rPr lang="en-US" dirty="0"/>
              <a:t>Highly susceptible to outliers – distance from mean is raised to 3 or 4!</a:t>
            </a:r>
          </a:p>
        </p:txBody>
      </p:sp>
    </p:spTree>
    <p:extLst>
      <p:ext uri="{BB962C8B-B14F-4D97-AF65-F5344CB8AC3E}">
        <p14:creationId xmlns:p14="http://schemas.microsoft.com/office/powerpoint/2010/main" val="2430764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4C2999-FDF6-1957-EAEA-3D4D72F13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525C7D-1838-82B9-69D5-F37CFF9A94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1853754"/>
            <a:ext cx="9603275" cy="4199727"/>
          </a:xfrm>
        </p:spPr>
        <p:txBody>
          <a:bodyPr/>
          <a:lstStyle/>
          <a:p>
            <a:r>
              <a:rPr lang="en-US" dirty="0"/>
              <a:t>Increasingly, we want to think of things in terms of probability:</a:t>
            </a:r>
          </a:p>
          <a:p>
            <a:pPr lvl="1"/>
            <a:r>
              <a:rPr lang="en-US" dirty="0"/>
              <a:t>The distribution describes the probability of a record having each value. </a:t>
            </a:r>
          </a:p>
          <a:p>
            <a:r>
              <a:rPr lang="en-US" dirty="0"/>
              <a:t>The empirical counts are a record of what happened, and an indicator to project. </a:t>
            </a:r>
          </a:p>
          <a:p>
            <a:pPr lvl="1"/>
            <a:r>
              <a:rPr lang="en-US" dirty="0"/>
              <a:t>The better the sample represents the population, the better. </a:t>
            </a:r>
          </a:p>
          <a:p>
            <a:r>
              <a:rPr lang="en-US" dirty="0"/>
              <a:t>The analytical model is a definition of expectations. </a:t>
            </a:r>
          </a:p>
          <a:p>
            <a:pPr lvl="1"/>
            <a:r>
              <a:rPr lang="en-US" dirty="0"/>
              <a:t>We anticipate future data to follow this distribution. </a:t>
            </a:r>
          </a:p>
          <a:p>
            <a:pPr lvl="1"/>
            <a:r>
              <a:rPr lang="en-US" dirty="0"/>
              <a:t>The quality of that anticipation depends on sample, data, and how things will continue. </a:t>
            </a:r>
          </a:p>
        </p:txBody>
      </p:sp>
    </p:spTree>
    <p:extLst>
      <p:ext uri="{BB962C8B-B14F-4D97-AF65-F5344CB8AC3E}">
        <p14:creationId xmlns:p14="http://schemas.microsoft.com/office/powerpoint/2010/main" val="35156829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3ED57A-F667-EB38-CD5A-0723F2189E15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27900" y="1854200"/>
            <a:ext cx="4864100" cy="4198938"/>
          </a:xfrm>
        </p:spPr>
        <p:txBody>
          <a:bodyPr/>
          <a:lstStyle/>
          <a:p>
            <a:r>
              <a:rPr lang="en-US" dirty="0"/>
              <a:t>Difference seen between normal and data. </a:t>
            </a:r>
          </a:p>
          <a:p>
            <a:r>
              <a:rPr lang="en-US" dirty="0"/>
              <a:t>Is that difference random variation?</a:t>
            </a:r>
          </a:p>
          <a:p>
            <a:pPr lvl="1"/>
            <a:r>
              <a:rPr lang="en-US" dirty="0"/>
              <a:t>In the left, probably yes. </a:t>
            </a:r>
          </a:p>
          <a:p>
            <a:pPr lvl="1"/>
            <a:r>
              <a:rPr lang="en-US" dirty="0"/>
              <a:t>In the right, no. </a:t>
            </a:r>
          </a:p>
          <a:p>
            <a:r>
              <a:rPr lang="en-US" dirty="0"/>
              <a:t>The normal ‘sample’ and the left data could both be samples from the same source. </a:t>
            </a:r>
          </a:p>
          <a:p>
            <a:pPr lvl="1"/>
            <a:r>
              <a:rPr lang="en-US" dirty="0"/>
              <a:t>I.e. if we took a sample, its shape being either would be fine. </a:t>
            </a:r>
          </a:p>
          <a:p>
            <a:r>
              <a:rPr lang="en-US" dirty="0"/>
              <a:t>The normal ‘sample’ and the right data came from different sources. </a:t>
            </a:r>
          </a:p>
        </p:txBody>
      </p:sp>
      <p:pic>
        <p:nvPicPr>
          <p:cNvPr id="6148" name="Picture 4" descr="Normality Test: What is Normal Distribution? Methods of Assessing Normality  | Editage">
            <a:extLst>
              <a:ext uri="{FF2B5EF4-FFF2-40B4-BE49-F238E27FC236}">
                <a16:creationId xmlns:a16="http://schemas.microsoft.com/office/drawing/2014/main" id="{728F3F3A-0F8E-EC1B-22F4-4C0400FA7E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25980"/>
            <a:ext cx="7222216" cy="3728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Computation of different effect sizes like d, f, r and transformation of  different effect sizes: Psychometrica">
            <a:extLst>
              <a:ext uri="{FF2B5EF4-FFF2-40B4-BE49-F238E27FC236}">
                <a16:creationId xmlns:a16="http://schemas.microsoft.com/office/drawing/2014/main" id="{81472720-51AE-0C7E-EC15-D47A05AE6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9044" y="129235"/>
            <a:ext cx="4581811" cy="2087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A29FE33-302A-212F-2CFC-4D11870384D6}"/>
              </a:ext>
            </a:extLst>
          </p:cNvPr>
          <p:cNvSpPr txBox="1">
            <a:spLocks/>
          </p:cNvSpPr>
          <p:nvPr/>
        </p:nvSpPr>
        <p:spPr>
          <a:xfrm>
            <a:off x="1451579" y="804519"/>
            <a:ext cx="5770637" cy="104923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Are the Samples from</a:t>
            </a:r>
          </a:p>
          <a:p>
            <a:r>
              <a:rPr lang="en-US" dirty="0"/>
              <a:t>Different Distributions?</a:t>
            </a:r>
          </a:p>
        </p:txBody>
      </p:sp>
    </p:spTree>
    <p:extLst>
      <p:ext uri="{BB962C8B-B14F-4D97-AF65-F5344CB8AC3E}">
        <p14:creationId xmlns:p14="http://schemas.microsoft.com/office/powerpoint/2010/main" val="3922468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DB2F0-3261-F049-9242-3C9A1EAEEAC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PDFs and KDE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6AAE29B-236F-F341-923C-88B07EB0F21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2578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3E6E6E-B371-8147-BCEE-26F87FF48C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Analytical CDF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D0E459-0E27-0C4C-A738-7612FC4144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4037749"/>
          </a:xfrm>
        </p:spPr>
        <p:txBody>
          <a:bodyPr/>
          <a:lstStyle/>
          <a:p>
            <a:r>
              <a:rPr lang="en-US" dirty="0"/>
              <a:t>Previously, we went from a distribution to an analytical Hist/PMF/CDF by:</a:t>
            </a:r>
          </a:p>
          <a:p>
            <a:pPr lvl="1"/>
            <a:r>
              <a:rPr lang="en-US" dirty="0"/>
              <a:t>Adding up the cumulative totals of the empirical values to make an empirical </a:t>
            </a:r>
            <a:r>
              <a:rPr lang="en-US" dirty="0" err="1"/>
              <a:t>cdf</a:t>
            </a:r>
            <a:r>
              <a:rPr lang="en-US" dirty="0"/>
              <a:t>. </a:t>
            </a:r>
          </a:p>
          <a:p>
            <a:pPr lvl="1"/>
            <a:r>
              <a:rPr lang="en-US" dirty="0"/>
              <a:t>Looking to ‘match’ that empirical distribution to an analytical one, defined by a formula.</a:t>
            </a:r>
          </a:p>
          <a:p>
            <a:r>
              <a:rPr lang="en-US" dirty="0"/>
              <a:t>The CDF has a direct relationship to the PMF and Histogram;</a:t>
            </a:r>
          </a:p>
          <a:p>
            <a:pPr lvl="1"/>
            <a:r>
              <a:rPr lang="en-US" dirty="0"/>
              <a:t>PMF/Hist show the count/probability of values at a point (or in a range).</a:t>
            </a:r>
          </a:p>
          <a:p>
            <a:pPr lvl="1"/>
            <a:r>
              <a:rPr lang="en-US" dirty="0"/>
              <a:t>CDF shows the running total. </a:t>
            </a:r>
          </a:p>
          <a:p>
            <a:r>
              <a:rPr lang="en-US" dirty="0"/>
              <a:t>The analytical CDF has an analog – a Probability Density Function (PDF)</a:t>
            </a:r>
          </a:p>
          <a:p>
            <a:pPr lvl="1"/>
            <a:r>
              <a:rPr lang="en-US" dirty="0"/>
              <a:t>CDF shows the running total.</a:t>
            </a:r>
          </a:p>
          <a:p>
            <a:pPr lvl="1"/>
            <a:r>
              <a:rPr lang="en-US" dirty="0"/>
              <a:t>PDF shows the probability at a point </a:t>
            </a:r>
            <a:r>
              <a:rPr lang="en-US" dirty="0">
                <a:sym typeface="Wingdings" pitchFamily="2" charset="2"/>
              </a:rPr>
              <a:t> More on the ‘point’ in a moment.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07913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4C75E2B-CACA-478C-B26B-182AF87A1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50FF2874-547C-4D14-9E18-28B19002FB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36CF827D-A163-47F7-BD87-34EB4FA7D6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D299D9A9-1DA8-433D-A9BC-FB48D93D42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C1DB78F-4865-2548-A1B2-30AC11145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From a Histogram to a CDF</a:t>
            </a:r>
          </a:p>
        </p:txBody>
      </p:sp>
      <p:pic>
        <p:nvPicPr>
          <p:cNvPr id="1026" name="Picture 2" descr="r : ecdf over histogram - Stack Overflow">
            <a:extLst>
              <a:ext uri="{FF2B5EF4-FFF2-40B4-BE49-F238E27FC236}">
                <a16:creationId xmlns:a16="http://schemas.microsoft.com/office/drawing/2014/main" id="{CD06F410-440B-3849-9853-5DD2D20DC87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90297" y="1853754"/>
            <a:ext cx="8211405" cy="4865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76385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E2937A-A5E1-9346-B6B2-7B8300E99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Empirical CDF to Analytical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47CF87-7E94-6942-902F-2CA89E0EFA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 descr="Empirical CDF vs CDF - Cross Validated">
            <a:extLst>
              <a:ext uri="{FF2B5EF4-FFF2-40B4-BE49-F238E27FC236}">
                <a16:creationId xmlns:a16="http://schemas.microsoft.com/office/drawing/2014/main" id="{0CDCBEE4-818D-EA4E-A837-206F149997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8066" y="1853754"/>
            <a:ext cx="6495868" cy="4871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40385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A0C5D-3ADF-3E44-AC3B-CDFDC75A8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CDF to PDF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A49F8A-5A68-204D-A3D7-BA480D3B82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 descr="4.1) PDF, Mean, &amp;amp; Variance – Introduction to Engineering Statistics">
            <a:extLst>
              <a:ext uri="{FF2B5EF4-FFF2-40B4-BE49-F238E27FC236}">
                <a16:creationId xmlns:a16="http://schemas.microsoft.com/office/drawing/2014/main" id="{423119BD-FD23-5048-99B0-5EF7A2B539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2138" y="1853754"/>
            <a:ext cx="5907724" cy="5060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3284428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{2C098A6B-0D6A-6740-AB07-6AAE29A34FE3}tf10001119</Template>
  <TotalTime>3278</TotalTime>
  <Words>1868</Words>
  <Application>Microsoft Macintosh PowerPoint</Application>
  <PresentationFormat>Widescreen</PresentationFormat>
  <Paragraphs>155</Paragraphs>
  <Slides>31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Arial</vt:lpstr>
      <vt:lpstr>Gill Sans MT</vt:lpstr>
      <vt:lpstr>Wingdings</vt:lpstr>
      <vt:lpstr>Gallery</vt:lpstr>
      <vt:lpstr>Today:</vt:lpstr>
      <vt:lpstr>But First - Apples</vt:lpstr>
      <vt:lpstr>What’s the Normal Test Asking?</vt:lpstr>
      <vt:lpstr>PowerPoint Presentation</vt:lpstr>
      <vt:lpstr>PDFs and KDE</vt:lpstr>
      <vt:lpstr>Analytical CDF</vt:lpstr>
      <vt:lpstr>From a Histogram to a CDF</vt:lpstr>
      <vt:lpstr>Empirical CDF to Analytical</vt:lpstr>
      <vt:lpstr>CDF to PDF</vt:lpstr>
      <vt:lpstr>PDF Sans Adobe</vt:lpstr>
      <vt:lpstr>Math!</vt:lpstr>
      <vt:lpstr>Derivative</vt:lpstr>
      <vt:lpstr>Integral</vt:lpstr>
      <vt:lpstr>Relationships between Graphs</vt:lpstr>
      <vt:lpstr>PowerPoint Presentation</vt:lpstr>
      <vt:lpstr>Derivative: CDF to PMF</vt:lpstr>
      <vt:lpstr>Integral: PMF to CDF</vt:lpstr>
      <vt:lpstr>Relationships</vt:lpstr>
      <vt:lpstr>What’s Going on here???</vt:lpstr>
      <vt:lpstr>Density</vt:lpstr>
      <vt:lpstr>Kernel Density Estimation</vt:lpstr>
      <vt:lpstr>KDE</vt:lpstr>
      <vt:lpstr>PowerPoint Presentation</vt:lpstr>
      <vt:lpstr>KDE Fitting</vt:lpstr>
      <vt:lpstr>Let’s Take a moment</vt:lpstr>
      <vt:lpstr>Moments</vt:lpstr>
      <vt:lpstr>Moments - Why</vt:lpstr>
      <vt:lpstr>Skewness</vt:lpstr>
      <vt:lpstr>Kurtosis</vt:lpstr>
      <vt:lpstr>Moments in Practice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PDFs</dc:title>
  <dc:creator>Akeem Semper</dc:creator>
  <cp:lastModifiedBy>Akeem Semper</cp:lastModifiedBy>
  <cp:revision>31</cp:revision>
  <dcterms:created xsi:type="dcterms:W3CDTF">2021-09-27T19:00:27Z</dcterms:created>
  <dcterms:modified xsi:type="dcterms:W3CDTF">2025-09-29T18:43:37Z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0877899-02b0-462c-b2a9-b7d15c4f96fe_Enabled">
    <vt:lpwstr>true</vt:lpwstr>
  </property>
  <property fmtid="{D5CDD505-2E9C-101B-9397-08002B2CF9AE}" pid="3" name="MSIP_Label_10877899-02b0-462c-b2a9-b7d15c4f96fe_SetDate">
    <vt:lpwstr>2025-09-29T15:09:54Z</vt:lpwstr>
  </property>
  <property fmtid="{D5CDD505-2E9C-101B-9397-08002B2CF9AE}" pid="4" name="MSIP_Label_10877899-02b0-462c-b2a9-b7d15c4f96fe_Method">
    <vt:lpwstr>Standard</vt:lpwstr>
  </property>
  <property fmtid="{D5CDD505-2E9C-101B-9397-08002B2CF9AE}" pid="5" name="MSIP_Label_10877899-02b0-462c-b2a9-b7d15c4f96fe_Name">
    <vt:lpwstr>Protected [Protected A]</vt:lpwstr>
  </property>
  <property fmtid="{D5CDD505-2E9C-101B-9397-08002B2CF9AE}" pid="6" name="MSIP_Label_10877899-02b0-462c-b2a9-b7d15c4f96fe_SiteId">
    <vt:lpwstr>5c98fb47-d3b9-4649-9d94-f88cbdd9729c</vt:lpwstr>
  </property>
  <property fmtid="{D5CDD505-2E9C-101B-9397-08002B2CF9AE}" pid="7" name="MSIP_Label_10877899-02b0-462c-b2a9-b7d15c4f96fe_ActionId">
    <vt:lpwstr>f4028920-5d37-48ba-8d47-755a3397e7be</vt:lpwstr>
  </property>
  <property fmtid="{D5CDD505-2E9C-101B-9397-08002B2CF9AE}" pid="8" name="MSIP_Label_10877899-02b0-462c-b2a9-b7d15c4f96fe_ContentBits">
    <vt:lpwstr>0</vt:lpwstr>
  </property>
  <property fmtid="{D5CDD505-2E9C-101B-9397-08002B2CF9AE}" pid="9" name="MSIP_Label_10877899-02b0-462c-b2a9-b7d15c4f96fe_Tag">
    <vt:lpwstr>50, 3, 0, 1</vt:lpwstr>
  </property>
</Properties>
</file>